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79" r:id="rId6"/>
    <p:sldId id="280" r:id="rId7"/>
    <p:sldId id="284" r:id="rId8"/>
    <p:sldId id="282" r:id="rId9"/>
    <p:sldId id="283" r:id="rId10"/>
    <p:sldId id="281" r:id="rId11"/>
    <p:sldId id="260" r:id="rId12"/>
    <p:sldId id="272" r:id="rId13"/>
    <p:sldId id="273" r:id="rId14"/>
    <p:sldId id="274" r:id="rId15"/>
    <p:sldId id="275" r:id="rId16"/>
    <p:sldId id="276" r:id="rId17"/>
    <p:sldId id="264" r:id="rId18"/>
    <p:sldId id="265" r:id="rId19"/>
    <p:sldId id="267" r:id="rId20"/>
    <p:sldId id="285" r:id="rId21"/>
    <p:sldId id="286" r:id="rId22"/>
    <p:sldId id="268" r:id="rId23"/>
    <p:sldId id="277" r:id="rId24"/>
    <p:sldId id="278" r:id="rId25"/>
    <p:sldId id="269" r:id="rId26"/>
    <p:sldId id="270" r:id="rId27"/>
    <p:sldId id="271" r:id="rId2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ExtraBold" panose="00000900000000000000" pitchFamily="2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3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2217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781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1239859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1239859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153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00686088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00686088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63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00686088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00686088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03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00686088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00686088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746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00686088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00686088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860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00686088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00686088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9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167673a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167673ad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238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72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00686088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00686088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45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00686088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00686088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09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068608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0686088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64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090eae92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090eae92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65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0686088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0686088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0068608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00686088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83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1239859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1239859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18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1239859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1239859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95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1239859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1239859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58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1239859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1239859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609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1239859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1239859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52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Montserrat"/>
                <a:ea typeface="Montserrat"/>
                <a:cs typeface="Montserrat"/>
                <a:sym typeface="Montserrat"/>
              </a:rPr>
              <a:t>Material-based Fracturing Framework for Destruction</a:t>
            </a:r>
            <a:endParaRPr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Wayne Wu, Mike Lyndon, Cameron White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29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cretefracture">
            <a:hlinkClick r:id="" action="ppaction://media"/>
            <a:extLst>
              <a:ext uri="{FF2B5EF4-FFF2-40B4-BE49-F238E27FC236}">
                <a16:creationId xmlns:a16="http://schemas.microsoft.com/office/drawing/2014/main" id="{59E5A7B8-B07D-4C1D-812E-72438839C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765398"/>
            <a:ext cx="193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Concrete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Fracture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crete_demo2">
            <a:hlinkClick r:id="" action="ppaction://media"/>
            <a:extLst>
              <a:ext uri="{FF2B5EF4-FFF2-40B4-BE49-F238E27FC236}">
                <a16:creationId xmlns:a16="http://schemas.microsoft.com/office/drawing/2014/main" id="{F98DFE52-DBAE-43D3-8191-B566617436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765398"/>
            <a:ext cx="193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Concrete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Fracture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733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lassfracture2">
            <a:hlinkClick r:id="" action="ppaction://media"/>
            <a:extLst>
              <a:ext uri="{FF2B5EF4-FFF2-40B4-BE49-F238E27FC236}">
                <a16:creationId xmlns:a16="http://schemas.microsoft.com/office/drawing/2014/main" id="{377155F1-70FC-43F6-8C0D-90C9A9835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765398"/>
            <a:ext cx="193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Glass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Fracture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995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lass_demo1">
            <a:hlinkClick r:id="" action="ppaction://media"/>
            <a:extLst>
              <a:ext uri="{FF2B5EF4-FFF2-40B4-BE49-F238E27FC236}">
                <a16:creationId xmlns:a16="http://schemas.microsoft.com/office/drawing/2014/main" id="{200F1C23-BBA2-4AAF-AED6-A621FDDD5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765398"/>
            <a:ext cx="193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Glass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Fracture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5218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oodfracture">
            <a:hlinkClick r:id="" action="ppaction://media"/>
            <a:extLst>
              <a:ext uri="{FF2B5EF4-FFF2-40B4-BE49-F238E27FC236}">
                <a16:creationId xmlns:a16="http://schemas.microsoft.com/office/drawing/2014/main" id="{E3852B97-3A50-4E1F-8CB9-DC6454D6F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765398"/>
            <a:ext cx="193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Wood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Fracture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1451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ood_demo1">
            <a:hlinkClick r:id="" action="ppaction://media"/>
            <a:extLst>
              <a:ext uri="{FF2B5EF4-FFF2-40B4-BE49-F238E27FC236}">
                <a16:creationId xmlns:a16="http://schemas.microsoft.com/office/drawing/2014/main" id="{055607CC-AF60-49C0-A8F0-B35044121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765398"/>
            <a:ext cx="193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Wood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Fracture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436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Meet the RBD Family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1"/>
          <p:cNvSpPr/>
          <p:nvPr/>
        </p:nvSpPr>
        <p:spPr>
          <a:xfrm>
            <a:off x="1207763" y="2305113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RBD Recursive Fracture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1207763" y="1515375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RBD Pack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3097563" y="1515375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RBD Unpack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3097563" y="2308450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RBD Material Fracture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1207763" y="3925750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RBD Cluster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3097563" y="3101525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RBD Constraint Properties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1207763" y="3094850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RBD Paint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1"/>
          <p:cNvSpPr/>
          <p:nvPr/>
        </p:nvSpPr>
        <p:spPr>
          <a:xfrm>
            <a:off x="6105388" y="2787988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242250" y="1807088"/>
            <a:ext cx="954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Geometry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7274175" y="1745138"/>
            <a:ext cx="134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Proxy Geometry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6196250" y="1745138"/>
            <a:ext cx="134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Constraint Geometry</a:t>
            </a:r>
            <a:endParaRPr sz="1200">
              <a:solidFill>
                <a:srgbClr val="C27B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6365875" y="2644713"/>
            <a:ext cx="96000" cy="9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6820400" y="2644713"/>
            <a:ext cx="96000" cy="960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7305100" y="2644713"/>
            <a:ext cx="96000" cy="9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21"/>
          <p:cNvCxnSpPr>
            <a:stCxn id="110" idx="2"/>
            <a:endCxn id="113" idx="0"/>
          </p:cNvCxnSpPr>
          <p:nvPr/>
        </p:nvCxnSpPr>
        <p:spPr>
          <a:xfrm rot="-5400000" flipH="1">
            <a:off x="5819300" y="2050238"/>
            <a:ext cx="494400" cy="6945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7" name="Google Shape;117;p21"/>
          <p:cNvCxnSpPr>
            <a:stCxn id="112" idx="2"/>
            <a:endCxn id="114" idx="0"/>
          </p:cNvCxnSpPr>
          <p:nvPr/>
        </p:nvCxnSpPr>
        <p:spPr>
          <a:xfrm rot="-5400000" flipH="1">
            <a:off x="6652400" y="2428238"/>
            <a:ext cx="4326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8" name="Google Shape;118;p21"/>
          <p:cNvCxnSpPr>
            <a:stCxn id="111" idx="2"/>
            <a:endCxn id="115" idx="0"/>
          </p:cNvCxnSpPr>
          <p:nvPr/>
        </p:nvCxnSpPr>
        <p:spPr>
          <a:xfrm rot="5400000">
            <a:off x="7433475" y="2131988"/>
            <a:ext cx="432600" cy="5931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9" name="Google Shape;119;p21"/>
          <p:cNvSpPr/>
          <p:nvPr/>
        </p:nvSpPr>
        <p:spPr>
          <a:xfrm>
            <a:off x="6351088" y="3302363"/>
            <a:ext cx="96000" cy="9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6805613" y="3302363"/>
            <a:ext cx="96000" cy="960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7290313" y="3302363"/>
            <a:ext cx="96000" cy="9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3097563" y="3925750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RBD Interior Detail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3962575" y="994888"/>
            <a:ext cx="1181100" cy="467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Voronoi Fracture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5790575" y="994888"/>
            <a:ext cx="1181100" cy="467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Boolean Fracture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4666325" y="1930063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RBD Recursive Fracture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2875300" y="2954538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RBD Concrete Fracture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4666325" y="2940763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RBD Glass Fracture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6457350" y="2940763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RBD Wood Fracture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4666325" y="4025863"/>
            <a:ext cx="1581000" cy="467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RBD Material Fracture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" name="Google Shape;134;p22"/>
          <p:cNvCxnSpPr>
            <a:stCxn id="127" idx="2"/>
            <a:endCxn id="129" idx="0"/>
          </p:cNvCxnSpPr>
          <p:nvPr/>
        </p:nvCxnSpPr>
        <p:spPr>
          <a:xfrm rot="-5400000" flipH="1">
            <a:off x="4770925" y="1244188"/>
            <a:ext cx="468000" cy="9036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5" name="Google Shape;135;p22"/>
          <p:cNvCxnSpPr>
            <a:stCxn id="128" idx="2"/>
            <a:endCxn id="129" idx="0"/>
          </p:cNvCxnSpPr>
          <p:nvPr/>
        </p:nvCxnSpPr>
        <p:spPr>
          <a:xfrm rot="5400000">
            <a:off x="5684975" y="1233838"/>
            <a:ext cx="468000" cy="924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6" name="Google Shape;136;p22"/>
          <p:cNvCxnSpPr>
            <a:stCxn id="129" idx="2"/>
            <a:endCxn id="130" idx="0"/>
          </p:cNvCxnSpPr>
          <p:nvPr/>
        </p:nvCxnSpPr>
        <p:spPr>
          <a:xfrm rot="5400000">
            <a:off x="4282625" y="1780363"/>
            <a:ext cx="557400" cy="17910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7" name="Google Shape;137;p22"/>
          <p:cNvCxnSpPr>
            <a:stCxn id="129" idx="2"/>
            <a:endCxn id="131" idx="0"/>
          </p:cNvCxnSpPr>
          <p:nvPr/>
        </p:nvCxnSpPr>
        <p:spPr>
          <a:xfrm rot="-5400000" flipH="1">
            <a:off x="5185325" y="2668663"/>
            <a:ext cx="5436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8" name="Google Shape;138;p22"/>
          <p:cNvCxnSpPr>
            <a:stCxn id="129" idx="2"/>
            <a:endCxn id="132" idx="0"/>
          </p:cNvCxnSpPr>
          <p:nvPr/>
        </p:nvCxnSpPr>
        <p:spPr>
          <a:xfrm rot="-5400000" flipH="1">
            <a:off x="6080525" y="1773463"/>
            <a:ext cx="543600" cy="1791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9" name="Google Shape;139;p22"/>
          <p:cNvCxnSpPr>
            <a:stCxn id="130" idx="2"/>
            <a:endCxn id="133" idx="0"/>
          </p:cNvCxnSpPr>
          <p:nvPr/>
        </p:nvCxnSpPr>
        <p:spPr>
          <a:xfrm rot="-5400000" flipH="1">
            <a:off x="4259200" y="2828238"/>
            <a:ext cx="604200" cy="17910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0" name="Google Shape;140;p22"/>
          <p:cNvCxnSpPr>
            <a:stCxn id="131" idx="2"/>
            <a:endCxn id="133" idx="0"/>
          </p:cNvCxnSpPr>
          <p:nvPr/>
        </p:nvCxnSpPr>
        <p:spPr>
          <a:xfrm rot="-5400000" flipH="1">
            <a:off x="5148125" y="3716563"/>
            <a:ext cx="618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1" name="Google Shape;141;p22"/>
          <p:cNvCxnSpPr>
            <a:stCxn id="132" idx="2"/>
            <a:endCxn id="133" idx="0"/>
          </p:cNvCxnSpPr>
          <p:nvPr/>
        </p:nvCxnSpPr>
        <p:spPr>
          <a:xfrm rot="5400000">
            <a:off x="6043350" y="2821363"/>
            <a:ext cx="618000" cy="1791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2" name="Google Shape;142;p22"/>
          <p:cNvSpPr txBox="1"/>
          <p:nvPr/>
        </p:nvSpPr>
        <p:spPr>
          <a:xfrm rot="855509">
            <a:off x="4866507" y="715321"/>
            <a:ext cx="562735" cy="2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2.0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Polymorphism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825" y="19350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Auto-Constraint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4" name="Google Shape;164;p24"/>
          <p:cNvGrpSpPr/>
          <p:nvPr/>
        </p:nvGrpSpPr>
        <p:grpSpPr>
          <a:xfrm>
            <a:off x="6000863" y="2042450"/>
            <a:ext cx="1581000" cy="768050"/>
            <a:chOff x="6042063" y="1292563"/>
            <a:chExt cx="1581000" cy="768050"/>
          </a:xfrm>
        </p:grpSpPr>
        <p:sp>
          <p:nvSpPr>
            <p:cNvPr id="165" name="Google Shape;165;p24"/>
            <p:cNvSpPr/>
            <p:nvPr/>
          </p:nvSpPr>
          <p:spPr>
            <a:xfrm>
              <a:off x="6042063" y="1443038"/>
              <a:ext cx="1581000" cy="46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RBD Material Fracture</a:t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6314950" y="1964613"/>
              <a:ext cx="96000" cy="9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6769475" y="1964613"/>
              <a:ext cx="96000" cy="960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7254175" y="1964613"/>
              <a:ext cx="96000" cy="9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6314963" y="1292563"/>
              <a:ext cx="96000" cy="9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6769488" y="1292563"/>
              <a:ext cx="96000" cy="960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7254188" y="1292563"/>
              <a:ext cx="96000" cy="9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4"/>
          <p:cNvGrpSpPr/>
          <p:nvPr/>
        </p:nvGrpSpPr>
        <p:grpSpPr>
          <a:xfrm>
            <a:off x="6000863" y="3095250"/>
            <a:ext cx="1581000" cy="768050"/>
            <a:chOff x="6042063" y="1292563"/>
            <a:chExt cx="1581000" cy="768050"/>
          </a:xfrm>
        </p:grpSpPr>
        <p:sp>
          <p:nvSpPr>
            <p:cNvPr id="173" name="Google Shape;173;p24"/>
            <p:cNvSpPr/>
            <p:nvPr/>
          </p:nvSpPr>
          <p:spPr>
            <a:xfrm>
              <a:off x="6042063" y="1443038"/>
              <a:ext cx="1581000" cy="46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Montserrat"/>
                  <a:ea typeface="Montserrat"/>
                  <a:cs typeface="Montserrat"/>
                  <a:sym typeface="Montserrat"/>
                </a:rPr>
                <a:t>RBD </a:t>
              </a:r>
              <a:r>
                <a:rPr lang="en-US" sz="1200" dirty="0">
                  <a:latin typeface="Montserrat"/>
                  <a:ea typeface="Montserrat"/>
                  <a:cs typeface="Montserrat"/>
                  <a:sym typeface="Montserrat"/>
                </a:rPr>
                <a:t>Constraint Properties</a:t>
              </a:r>
              <a:endParaRPr sz="12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6314950" y="1964613"/>
              <a:ext cx="96000" cy="9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6769475" y="1964613"/>
              <a:ext cx="96000" cy="960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7254175" y="1964613"/>
              <a:ext cx="96000" cy="9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6314963" y="1292563"/>
              <a:ext cx="96000" cy="9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6769488" y="1292563"/>
              <a:ext cx="96000" cy="960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7254188" y="1292563"/>
              <a:ext cx="96000" cy="9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4"/>
          <p:cNvGrpSpPr/>
          <p:nvPr/>
        </p:nvGrpSpPr>
        <p:grpSpPr>
          <a:xfrm>
            <a:off x="1394347" y="1442150"/>
            <a:ext cx="1235700" cy="600289"/>
            <a:chOff x="1037247" y="1606925"/>
            <a:chExt cx="1235700" cy="600289"/>
          </a:xfrm>
        </p:grpSpPr>
        <p:sp>
          <p:nvSpPr>
            <p:cNvPr id="181" name="Google Shape;181;p24"/>
            <p:cNvSpPr/>
            <p:nvPr/>
          </p:nvSpPr>
          <p:spPr>
            <a:xfrm>
              <a:off x="1037247" y="1724540"/>
              <a:ext cx="1235700" cy="365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Fracture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1617602" y="2132214"/>
              <a:ext cx="75000" cy="7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617593" y="1606925"/>
              <a:ext cx="75000" cy="7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4"/>
          <p:cNvSpPr/>
          <p:nvPr/>
        </p:nvSpPr>
        <p:spPr>
          <a:xfrm>
            <a:off x="2707305" y="2283375"/>
            <a:ext cx="2037900" cy="25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Create Network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6585575" y="1093263"/>
            <a:ext cx="1536600" cy="4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Pre-fracture Constraints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1582375" y="3980050"/>
            <a:ext cx="1536600" cy="4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Post-fracture Constraints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2707305" y="2816900"/>
            <a:ext cx="2037900" cy="25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Isolate Groups/Types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2707305" y="3350425"/>
            <a:ext cx="2037900" cy="25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Assign Parameters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" name="Google Shape;189;p24"/>
          <p:cNvCxnSpPr>
            <a:stCxn id="182" idx="4"/>
            <a:endCxn id="184" idx="0"/>
          </p:cNvCxnSpPr>
          <p:nvPr/>
        </p:nvCxnSpPr>
        <p:spPr>
          <a:xfrm rot="-5400000" flipH="1">
            <a:off x="2748852" y="1305789"/>
            <a:ext cx="240900" cy="17142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4"/>
          <p:cNvCxnSpPr>
            <a:stCxn id="184" idx="2"/>
            <a:endCxn id="187" idx="0"/>
          </p:cNvCxnSpPr>
          <p:nvPr/>
        </p:nvCxnSpPr>
        <p:spPr>
          <a:xfrm rot="-5400000" flipH="1">
            <a:off x="3588705" y="2678625"/>
            <a:ext cx="275700" cy="6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4"/>
          <p:cNvCxnSpPr>
            <a:stCxn id="187" idx="2"/>
            <a:endCxn id="188" idx="0"/>
          </p:cNvCxnSpPr>
          <p:nvPr/>
        </p:nvCxnSpPr>
        <p:spPr>
          <a:xfrm rot="-5400000" flipH="1">
            <a:off x="3588705" y="3212150"/>
            <a:ext cx="275700" cy="6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4"/>
          <p:cNvCxnSpPr>
            <a:stCxn id="188" idx="2"/>
            <a:endCxn id="186" idx="0"/>
          </p:cNvCxnSpPr>
          <p:nvPr/>
        </p:nvCxnSpPr>
        <p:spPr>
          <a:xfrm rot="5400000">
            <a:off x="2852505" y="3106375"/>
            <a:ext cx="372000" cy="13755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" name="Google Shape;193;p24"/>
          <p:cNvCxnSpPr>
            <a:stCxn id="185" idx="2"/>
            <a:endCxn id="170" idx="0"/>
          </p:cNvCxnSpPr>
          <p:nvPr/>
        </p:nvCxnSpPr>
        <p:spPr>
          <a:xfrm rot="5400000">
            <a:off x="6840125" y="1528713"/>
            <a:ext cx="450000" cy="5775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4"/>
          <p:cNvCxnSpPr>
            <a:stCxn id="167" idx="4"/>
            <a:endCxn id="178" idx="0"/>
          </p:cNvCxnSpPr>
          <p:nvPr/>
        </p:nvCxnSpPr>
        <p:spPr>
          <a:xfrm rot="-5400000" flipH="1">
            <a:off x="6634225" y="2952550"/>
            <a:ext cx="284700" cy="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24"/>
          <p:cNvSpPr txBox="1"/>
          <p:nvPr/>
        </p:nvSpPr>
        <p:spPr>
          <a:xfrm>
            <a:off x="6158725" y="4257625"/>
            <a:ext cx="1235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Sim Ready!</a:t>
            </a:r>
            <a:endParaRPr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6" name="Google Shape;196;p24"/>
          <p:cNvCxnSpPr>
            <a:stCxn id="175" idx="4"/>
            <a:endCxn id="195" idx="0"/>
          </p:cNvCxnSpPr>
          <p:nvPr/>
        </p:nvCxnSpPr>
        <p:spPr>
          <a:xfrm rot="-5400000" flipH="1">
            <a:off x="6579475" y="4060100"/>
            <a:ext cx="3942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Montserrat"/>
                <a:ea typeface="Montserrat"/>
                <a:cs typeface="Montserrat"/>
                <a:sym typeface="Montserrat"/>
              </a:rPr>
              <a:t>Motivations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Challenging to get the nice look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CA" sz="2400" dirty="0">
                <a:latin typeface="Montserrat"/>
                <a:ea typeface="Montserrat"/>
                <a:cs typeface="Montserrat"/>
                <a:sym typeface="Montserrat"/>
              </a:rPr>
              <a:t>Multi-material, </a:t>
            </a: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heterogeneous setup 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Complicated constraint network to manage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CA" sz="2400" dirty="0">
                <a:latin typeface="Montserrat"/>
                <a:ea typeface="Montserrat"/>
                <a:cs typeface="Montserrat"/>
                <a:sym typeface="Montserrat"/>
              </a:rPr>
              <a:t>Long iteration time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CA" sz="2400" dirty="0">
                <a:latin typeface="Montserrat"/>
                <a:ea typeface="Montserrat"/>
                <a:cs typeface="Montserrat"/>
                <a:sym typeface="Montserrat"/>
              </a:rPr>
              <a:t>Art-directable fracturing and destruction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SimpleBullet (ILM, Disney, Pixar)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ontserrat"/>
                <a:ea typeface="Montserrat"/>
                <a:cs typeface="Montserrat"/>
                <a:sym typeface="Montserrat"/>
              </a:rPr>
              <a:t>House Fracturing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BA1275-E673-4573-8288-D71828EB15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3650" y="1151502"/>
            <a:ext cx="4400550" cy="35469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30C9F92-91C6-4D58-A0CC-39CD587CFF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64200" y="1151503"/>
            <a:ext cx="2479376" cy="35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1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C573C-4196-4817-A7EC-B81E0E5A47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9844" y="254000"/>
            <a:ext cx="2064393" cy="1684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F9C5D-83BB-4093-B934-805F216C13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30439" y="253999"/>
            <a:ext cx="2068639" cy="1684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74C41-C52F-4CC0-BD94-542F1EAFB42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51067" y="253998"/>
            <a:ext cx="2015989" cy="1684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A564C3-00CD-4C1E-940F-B986EFB44CB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19046" y="254000"/>
            <a:ext cx="2051655" cy="1684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E2096-EF7A-4414-8AE4-0C210898DDF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29843" y="2673678"/>
            <a:ext cx="2064393" cy="168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54E820-7E19-4378-8619-0A9CE18BD40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310058" y="2673675"/>
            <a:ext cx="2089020" cy="1684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10F21C-A1CD-4C40-A0A7-16AFD29BC11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551067" y="2673676"/>
            <a:ext cx="2015989" cy="16848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08F803-CDAE-4577-B5AA-ACC9D07B81D5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735346" y="2673677"/>
            <a:ext cx="2030668" cy="1684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02C4F2-FFC4-475D-ABBA-41DAB05196AE}"/>
              </a:ext>
            </a:extLst>
          </p:cNvPr>
          <p:cNvSpPr txBox="1"/>
          <p:nvPr/>
        </p:nvSpPr>
        <p:spPr>
          <a:xfrm>
            <a:off x="298660" y="2024075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Original Constraints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07C9A-C5B3-4B6B-AA96-180C8692A554}"/>
              </a:ext>
            </a:extLst>
          </p:cNvPr>
          <p:cNvSpPr txBox="1"/>
          <p:nvPr/>
        </p:nvSpPr>
        <p:spPr>
          <a:xfrm>
            <a:off x="2953656" y="2029239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Window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11EABA-01FA-43F6-BE07-8F690FBD3305}"/>
              </a:ext>
            </a:extLst>
          </p:cNvPr>
          <p:cNvSpPr txBox="1"/>
          <p:nvPr/>
        </p:nvSpPr>
        <p:spPr>
          <a:xfrm>
            <a:off x="4829534" y="2029239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Wooden Frames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BAEE9C-7F5E-4A22-B440-7E5133289F96}"/>
              </a:ext>
            </a:extLst>
          </p:cNvPr>
          <p:cNvSpPr txBox="1"/>
          <p:nvPr/>
        </p:nvSpPr>
        <p:spPr>
          <a:xfrm>
            <a:off x="7105916" y="202923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Concrete Wall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BECC7-3C06-41F0-AEA4-1DC32BD0BB4E}"/>
              </a:ext>
            </a:extLst>
          </p:cNvPr>
          <p:cNvSpPr txBox="1"/>
          <p:nvPr/>
        </p:nvSpPr>
        <p:spPr>
          <a:xfrm>
            <a:off x="507051" y="4448920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Wooden Door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E9D78D-9CDB-4992-91BF-A0F697F8C222}"/>
              </a:ext>
            </a:extLst>
          </p:cNvPr>
          <p:cNvSpPr txBox="1"/>
          <p:nvPr/>
        </p:nvSpPr>
        <p:spPr>
          <a:xfrm>
            <a:off x="2761067" y="4448916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Roof 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DEB4D9-37C7-4274-8C45-C19AD958E0BB}"/>
              </a:ext>
            </a:extLst>
          </p:cNvPr>
          <p:cNvSpPr txBox="1"/>
          <p:nvPr/>
        </p:nvSpPr>
        <p:spPr>
          <a:xfrm>
            <a:off x="5098838" y="4448915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Roof Tiles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8A017-39AA-4664-B7FE-9C9DBE7AAEEF}"/>
              </a:ext>
            </a:extLst>
          </p:cNvPr>
          <p:cNvSpPr txBox="1"/>
          <p:nvPr/>
        </p:nvSpPr>
        <p:spPr>
          <a:xfrm>
            <a:off x="7001721" y="4448914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Final Constraints</a:t>
            </a:r>
          </a:p>
        </p:txBody>
      </p:sp>
    </p:spTree>
    <p:extLst>
      <p:ext uri="{BB962C8B-B14F-4D97-AF65-F5344CB8AC3E}">
        <p14:creationId xmlns:p14="http://schemas.microsoft.com/office/powerpoint/2010/main" val="3882052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usefracture">
            <a:hlinkClick r:id="" action="ppaction://media"/>
            <a:extLst>
              <a:ext uri="{FF2B5EF4-FFF2-40B4-BE49-F238E27FC236}">
                <a16:creationId xmlns:a16="http://schemas.microsoft.com/office/drawing/2014/main" id="{65A54A80-B9DE-49DF-99AA-C6C6A75596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8-09-06 12-41-04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068"/>
          <a:stretch/>
        </p:blipFill>
        <p:spPr>
          <a:xfrm>
            <a:off x="4082" y="0"/>
            <a:ext cx="9144000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usedestroy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8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Everything Compilable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682" y="1777511"/>
            <a:ext cx="705425" cy="7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750" y="1291325"/>
            <a:ext cx="4673186" cy="15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418" y="2064900"/>
            <a:ext cx="2147457" cy="15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8050" y="3161059"/>
            <a:ext cx="4672585" cy="15483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F7D9C1-A8B9-455A-8C3B-D4293D133A48}"/>
              </a:ext>
            </a:extLst>
          </p:cNvPr>
          <p:cNvSpPr txBox="1"/>
          <p:nvPr/>
        </p:nvSpPr>
        <p:spPr>
          <a:xfrm>
            <a:off x="6496090" y="983548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Montserrat" panose="02000505000000020004" pitchFamily="2" charset="0"/>
              </a:rPr>
              <a:t>Not </a:t>
            </a:r>
            <a:r>
              <a:rPr lang="en-CA" dirty="0" err="1">
                <a:solidFill>
                  <a:srgbClr val="FF0000"/>
                </a:solidFill>
                <a:latin typeface="Montserrat" panose="02000505000000020004" pitchFamily="2" charset="0"/>
              </a:rPr>
              <a:t>Compilable</a:t>
            </a:r>
            <a:endParaRPr lang="en-CA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831D7-92BE-4BA1-BF37-5FD14B6CE44C}"/>
              </a:ext>
            </a:extLst>
          </p:cNvPr>
          <p:cNvSpPr txBox="1"/>
          <p:nvPr/>
        </p:nvSpPr>
        <p:spPr>
          <a:xfrm>
            <a:off x="6888826" y="2862833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92D050"/>
                </a:solidFill>
                <a:latin typeface="Montserrat" panose="02000505000000020004" pitchFamily="2" charset="0"/>
              </a:rPr>
              <a:t>Compilable</a:t>
            </a:r>
            <a:endParaRPr lang="en-CA" dirty="0">
              <a:solidFill>
                <a:srgbClr val="92D050"/>
              </a:solidFill>
              <a:latin typeface="Montserrat" panose="02000505000000020004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ttribpainting">
            <a:hlinkClick r:id="" action="ppaction://media"/>
            <a:extLst>
              <a:ext uri="{FF2B5EF4-FFF2-40B4-BE49-F238E27FC236}">
                <a16:creationId xmlns:a16="http://schemas.microsoft.com/office/drawing/2014/main" id="{AC908B26-EB32-4B2B-B2FB-465E3AF86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311700" y="73201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Attribute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Painting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7009-5891-4660-87F5-12FE5DD5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20B0604020202020204" charset="0"/>
              </a:rPr>
              <a:t>This is just the beginning…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Montserrat"/>
                <a:ea typeface="Montserrat"/>
                <a:cs typeface="Montserrat"/>
                <a:sym typeface="Montserrat"/>
              </a:rPr>
              <a:t>Design </a:t>
            </a:r>
            <a:r>
              <a:rPr lang="en-CA" sz="3200" dirty="0"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2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Aesthetic:</a:t>
            </a: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CA" sz="1600" dirty="0">
                <a:latin typeface="Montserrat"/>
                <a:ea typeface="Montserrat"/>
                <a:cs typeface="Montserrat"/>
                <a:sym typeface="Montserrat"/>
              </a:rPr>
              <a:t>How realistic does the fracturing/destruction look?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24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Art Directability: </a:t>
            </a:r>
            <a:r>
              <a:rPr lang="en-CA" sz="1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How easy to modify based on artistic feedback?</a:t>
            </a:r>
            <a:r>
              <a:rPr lang="en" sz="1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" sz="24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CA" sz="2400" dirty="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Flexibility: </a:t>
            </a:r>
            <a:r>
              <a:rPr lang="en-CA" sz="1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How well does it work with different shapes and sizes?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2400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Functionality: </a:t>
            </a:r>
            <a:r>
              <a:rPr lang="en-CA" sz="1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How robust and useful are the features?</a:t>
            </a:r>
            <a:endParaRPr sz="1600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24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Performance: </a:t>
            </a:r>
            <a:r>
              <a:rPr lang="en-CA" sz="1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How long it takes to fracture a scene and simulate it?</a:t>
            </a:r>
            <a:endParaRPr sz="16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Extendability: </a:t>
            </a:r>
            <a:r>
              <a:rPr lang="en-CA" sz="16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How easy for users to modify and extend the tools?</a:t>
            </a:r>
            <a:endParaRPr sz="24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What have we done (so far)?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1F913E-EFCE-47D0-B6BD-CE5077F1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0" y="1408309"/>
            <a:ext cx="4232237" cy="2818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9D617-F771-4D3B-BAEE-9AF84ABD5C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875" y="1408308"/>
            <a:ext cx="4232455" cy="281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6;p15">
            <a:extLst>
              <a:ext uri="{FF2B5EF4-FFF2-40B4-BE49-F238E27FC236}">
                <a16:creationId xmlns:a16="http://schemas.microsoft.com/office/drawing/2014/main" id="{7A1D5451-C44D-44B8-839D-3CCAE00E112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A" sz="3200" dirty="0">
                <a:latin typeface="Montserrat"/>
                <a:ea typeface="Montserrat"/>
                <a:cs typeface="Montserrat"/>
                <a:sym typeface="Montserrat"/>
              </a:rPr>
              <a:t>Recursive Fracture</a:t>
            </a:r>
          </a:p>
        </p:txBody>
      </p:sp>
    </p:spTree>
    <p:extLst>
      <p:ext uri="{BB962C8B-B14F-4D97-AF65-F5344CB8AC3E}">
        <p14:creationId xmlns:p14="http://schemas.microsoft.com/office/powerpoint/2010/main" val="351079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15">
            <a:extLst>
              <a:ext uri="{FF2B5EF4-FFF2-40B4-BE49-F238E27FC236}">
                <a16:creationId xmlns:a16="http://schemas.microsoft.com/office/drawing/2014/main" id="{7A1D5451-C44D-44B8-839D-3CCAE00E1123}"/>
              </a:ext>
            </a:extLst>
          </p:cNvPr>
          <p:cNvSpPr txBox="1">
            <a:spLocks/>
          </p:cNvSpPr>
          <p:nvPr/>
        </p:nvSpPr>
        <p:spPr>
          <a:xfrm>
            <a:off x="311700" y="3075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A" sz="3200" dirty="0">
                <a:latin typeface="Montserrat"/>
                <a:ea typeface="Montserrat"/>
                <a:cs typeface="Montserrat"/>
                <a:sym typeface="Montserrat"/>
              </a:rPr>
              <a:t>CSG Voronoi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E72E6D-4A30-43BF-BD9C-B21A483C21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9702" y="1255459"/>
            <a:ext cx="1457960" cy="1439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8201F3-3CF5-453A-95F6-A72DA4125F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58297" y="1254189"/>
            <a:ext cx="1475105" cy="14408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281291-3DF0-4671-B39A-D79F158A70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54034" y="1254189"/>
            <a:ext cx="1514475" cy="14408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89EE1-3224-4894-B5D9-B18247DB967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54035" y="2972822"/>
            <a:ext cx="1514475" cy="14395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EFC9F7-9CB3-471C-A21F-C495F9B50D5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858296" y="2972822"/>
            <a:ext cx="1475105" cy="14395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855A2E-25B1-480F-9851-FCE0FFC4840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377767" y="2972821"/>
            <a:ext cx="1459895" cy="14395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131CB1-D309-40DA-AFA5-D41D738CBB54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2837662" y="1974597"/>
            <a:ext cx="1020635" cy="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8C750-DAB5-455F-BEA7-FC5A2E352333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5333402" y="1974597"/>
            <a:ext cx="1020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3AD9A-609B-476F-A8FE-A94D511DD3B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7111272" y="2695004"/>
            <a:ext cx="1" cy="27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90B4A6-3FE7-495A-A8B4-A847B1088081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flipH="1">
            <a:off x="5333401" y="3692595"/>
            <a:ext cx="10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9681C-C580-4736-80C8-2F20066AD2A3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 flipV="1">
            <a:off x="2837662" y="3692594"/>
            <a:ext cx="10206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CF7016-5A07-4BE9-BAEE-6DE00063D5DA}"/>
              </a:ext>
            </a:extLst>
          </p:cNvPr>
          <p:cNvSpPr txBox="1"/>
          <p:nvPr/>
        </p:nvSpPr>
        <p:spPr>
          <a:xfrm>
            <a:off x="2799991" y="197605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Inside Face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38B229-F8FF-43BA-B8BE-EB79CCAB194D}"/>
              </a:ext>
            </a:extLst>
          </p:cNvPr>
          <p:cNvSpPr txBox="1"/>
          <p:nvPr/>
        </p:nvSpPr>
        <p:spPr>
          <a:xfrm>
            <a:off x="5276171" y="1976049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Extrude Out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32AE4A-76B8-4441-B7AB-DD944D6568F0}"/>
              </a:ext>
            </a:extLst>
          </p:cNvPr>
          <p:cNvSpPr txBox="1"/>
          <p:nvPr/>
        </p:nvSpPr>
        <p:spPr>
          <a:xfrm>
            <a:off x="2892242" y="3693412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>
                <a:solidFill>
                  <a:schemeClr val="tx1"/>
                </a:solidFill>
                <a:latin typeface="Montserrat" panose="00000500000000000000" pitchFamily="2" charset="0"/>
              </a:rPr>
              <a:t>Exploded</a:t>
            </a:r>
            <a:endParaRPr lang="en-CA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991BA7-6D46-4756-89A3-3795F048FACD}"/>
              </a:ext>
            </a:extLst>
          </p:cNvPr>
          <p:cNvSpPr txBox="1"/>
          <p:nvPr/>
        </p:nvSpPr>
        <p:spPr>
          <a:xfrm>
            <a:off x="5432387" y="3693412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283437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802A8-F715-4394-B264-0FB035B59E20}"/>
              </a:ext>
            </a:extLst>
          </p:cNvPr>
          <p:cNvPicPr/>
          <p:nvPr/>
        </p:nvPicPr>
        <p:blipFill rotWithShape="1">
          <a:blip r:embed="rId2"/>
          <a:srcRect r="12924"/>
          <a:stretch/>
        </p:blipFill>
        <p:spPr bwMode="auto">
          <a:xfrm>
            <a:off x="120543" y="352119"/>
            <a:ext cx="2708463" cy="20701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5F800-6339-475F-9F08-0D184A73F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4994" y="352119"/>
            <a:ext cx="2661892" cy="2070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30C9C-D203-4B1F-9FE3-1874849C6D7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0204" y="2786532"/>
            <a:ext cx="2149728" cy="214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1C789-780E-4458-B886-3E09D53A674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9025" y="3001218"/>
            <a:ext cx="2891400" cy="214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44AED-8B9A-4D47-876D-F8304A2DC0A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79712" y="3001218"/>
            <a:ext cx="3164288" cy="2142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D2DC6-4F30-47F1-96B6-A528148FCFA1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9"/>
          <a:stretch/>
        </p:blipFill>
        <p:spPr bwMode="auto">
          <a:xfrm>
            <a:off x="2894710" y="429468"/>
            <a:ext cx="3240716" cy="21422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653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15">
            <a:extLst>
              <a:ext uri="{FF2B5EF4-FFF2-40B4-BE49-F238E27FC236}">
                <a16:creationId xmlns:a16="http://schemas.microsoft.com/office/drawing/2014/main" id="{7A1D5451-C44D-44B8-839D-3CCAE00E1123}"/>
              </a:ext>
            </a:extLst>
          </p:cNvPr>
          <p:cNvSpPr txBox="1">
            <a:spLocks/>
          </p:cNvSpPr>
          <p:nvPr/>
        </p:nvSpPr>
        <p:spPr>
          <a:xfrm>
            <a:off x="311700" y="3075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A" sz="3200" dirty="0">
                <a:latin typeface="Montserrat"/>
                <a:ea typeface="Montserrat"/>
                <a:cs typeface="Montserrat"/>
                <a:sym typeface="Montserrat"/>
              </a:rPr>
              <a:t>Glass Fractography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131CB1-D309-40DA-AFA5-D41D738CBB54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2543024" y="1864229"/>
            <a:ext cx="1386745" cy="2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8C750-DAB5-455F-BEA7-FC5A2E35233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5151331" y="1860703"/>
            <a:ext cx="1287315" cy="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3AD9A-609B-476F-A8FE-A94D511DD3BA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7049427" y="2581208"/>
            <a:ext cx="5024" cy="48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90B4A6-3FE7-495A-A8B4-A847B1088081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 flipV="1">
            <a:off x="5147885" y="3776737"/>
            <a:ext cx="1295785" cy="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9681C-C580-4736-80C8-2F20066AD2A3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 flipV="1">
            <a:off x="2584829" y="3771705"/>
            <a:ext cx="1341494" cy="5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32AE4A-76B8-4441-B7AB-DD944D6568F0}"/>
              </a:ext>
            </a:extLst>
          </p:cNvPr>
          <p:cNvSpPr txBox="1"/>
          <p:nvPr/>
        </p:nvSpPr>
        <p:spPr>
          <a:xfrm>
            <a:off x="1476028" y="4558095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Exploded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56B7FF-EEC7-4C3D-A8D0-145D70E4B9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1462" y="1156200"/>
            <a:ext cx="1221562" cy="1420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44F681-7D1B-4643-B113-91E496C5B0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29769" y="1153747"/>
            <a:ext cx="1221562" cy="14209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34C6CC-6558-4438-A353-6764F9EED3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38646" y="1140197"/>
            <a:ext cx="1221562" cy="14410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345B44-39DA-4E84-ABA8-4875FD07CCC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43670" y="3061230"/>
            <a:ext cx="1221562" cy="14410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53F111-2B10-45CA-A25D-607F120F457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926323" y="3066254"/>
            <a:ext cx="1221562" cy="14209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C5B8A0-5F44-45C4-A9F8-3CD6F2609D7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321462" y="3061230"/>
            <a:ext cx="1263367" cy="1420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CF7016-5A07-4BE9-BAEE-6DE00063D5DA}"/>
              </a:ext>
            </a:extLst>
          </p:cNvPr>
          <p:cNvSpPr txBox="1"/>
          <p:nvPr/>
        </p:nvSpPr>
        <p:spPr>
          <a:xfrm>
            <a:off x="1350196" y="2616778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Impact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6CCF57-F7EE-49DB-9033-6946B4C8F95D}"/>
              </a:ext>
            </a:extLst>
          </p:cNvPr>
          <p:cNvSpPr txBox="1"/>
          <p:nvPr/>
        </p:nvSpPr>
        <p:spPr>
          <a:xfrm>
            <a:off x="3966515" y="2629821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Radial Crack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AE8CA3-9DAB-425C-A0A7-1FDA228C96D3}"/>
              </a:ext>
            </a:extLst>
          </p:cNvPr>
          <p:cNvSpPr txBox="1"/>
          <p:nvPr/>
        </p:nvSpPr>
        <p:spPr>
          <a:xfrm>
            <a:off x="6351658" y="2616779"/>
            <a:ext cx="1805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Concentric Crack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2605C-0DE4-491A-9447-F81E2717506D}"/>
              </a:ext>
            </a:extLst>
          </p:cNvPr>
          <p:cNvSpPr txBox="1"/>
          <p:nvPr/>
        </p:nvSpPr>
        <p:spPr>
          <a:xfrm>
            <a:off x="6446215" y="4558096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Discontinuity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632912-C23E-4FC3-B3CC-20353C2A2541}"/>
              </a:ext>
            </a:extLst>
          </p:cNvPr>
          <p:cNvSpPr txBox="1"/>
          <p:nvPr/>
        </p:nvSpPr>
        <p:spPr>
          <a:xfrm>
            <a:off x="4147354" y="4565720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Chipping</a:t>
            </a:r>
          </a:p>
        </p:txBody>
      </p:sp>
    </p:spTree>
    <p:extLst>
      <p:ext uri="{BB962C8B-B14F-4D97-AF65-F5344CB8AC3E}">
        <p14:creationId xmlns:p14="http://schemas.microsoft.com/office/powerpoint/2010/main" val="290013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15">
            <a:extLst>
              <a:ext uri="{FF2B5EF4-FFF2-40B4-BE49-F238E27FC236}">
                <a16:creationId xmlns:a16="http://schemas.microsoft.com/office/drawing/2014/main" id="{7A1D5451-C44D-44B8-839D-3CCAE00E1123}"/>
              </a:ext>
            </a:extLst>
          </p:cNvPr>
          <p:cNvSpPr txBox="1">
            <a:spLocks/>
          </p:cNvSpPr>
          <p:nvPr/>
        </p:nvSpPr>
        <p:spPr>
          <a:xfrm>
            <a:off x="311700" y="3075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A" sz="3200" dirty="0">
                <a:latin typeface="Montserrat"/>
                <a:ea typeface="Montserrat"/>
                <a:cs typeface="Montserrat"/>
                <a:sym typeface="Montserrat"/>
              </a:rPr>
              <a:t>Wood Fractography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A4E0BC-5E1A-4337-8801-AF8B13C09773}"/>
              </a:ext>
            </a:extLst>
          </p:cNvPr>
          <p:cNvGrpSpPr/>
          <p:nvPr/>
        </p:nvGrpSpPr>
        <p:grpSpPr>
          <a:xfrm>
            <a:off x="814092" y="1418811"/>
            <a:ext cx="2938957" cy="2305878"/>
            <a:chOff x="1388592" y="2018954"/>
            <a:chExt cx="2091690" cy="14395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C042C6-956A-475C-874A-3F50CF2E84C5}"/>
                </a:ext>
              </a:extLst>
            </p:cNvPr>
            <p:cNvPicPr/>
            <p:nvPr/>
          </p:nvPicPr>
          <p:blipFill rotWithShape="1">
            <a:blip r:embed="rId2"/>
            <a:srcRect l="13135" r="10091"/>
            <a:stretch/>
          </p:blipFill>
          <p:spPr bwMode="auto">
            <a:xfrm>
              <a:off x="1388592" y="2018954"/>
              <a:ext cx="705485" cy="14395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969A22-296E-47BA-BEE0-80A96528826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094077" y="2018954"/>
              <a:ext cx="716915" cy="143954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86A7DEE-9699-43B3-93BF-1430F53980D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799562" y="2018954"/>
              <a:ext cx="680720" cy="143954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DFDAEC-D9E4-4244-B71A-E34BD84D90E3}"/>
              </a:ext>
            </a:extLst>
          </p:cNvPr>
          <p:cNvGrpSpPr/>
          <p:nvPr/>
        </p:nvGrpSpPr>
        <p:grpSpPr>
          <a:xfrm>
            <a:off x="4349683" y="1418811"/>
            <a:ext cx="4174377" cy="2305877"/>
            <a:chOff x="4219257" y="1851976"/>
            <a:chExt cx="2606040" cy="143954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B6C9E9-C652-44E4-B03A-69546A385E9E}"/>
                </a:ext>
              </a:extLst>
            </p:cNvPr>
            <p:cNvPicPr/>
            <p:nvPr/>
          </p:nvPicPr>
          <p:blipFill rotWithShape="1">
            <a:blip r:embed="rId2"/>
            <a:srcRect l="13135" r="10091"/>
            <a:stretch/>
          </p:blipFill>
          <p:spPr bwMode="auto">
            <a:xfrm>
              <a:off x="4219257" y="1851977"/>
              <a:ext cx="705485" cy="14395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992179-07E4-4278-91B3-D73A531D412D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924742" y="1851976"/>
              <a:ext cx="669925" cy="143954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54E7B5B-43A8-46D1-B106-FB599977566C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594667" y="1851976"/>
              <a:ext cx="654685" cy="143954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0DC09EA-8ECB-4DDA-ADA0-EAE45FBC2CAA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249352" y="1851976"/>
              <a:ext cx="575945" cy="1439545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CE60E54-3EF8-4E29-8F27-425A3970E6DD}"/>
              </a:ext>
            </a:extLst>
          </p:cNvPr>
          <p:cNvSpPr txBox="1"/>
          <p:nvPr/>
        </p:nvSpPr>
        <p:spPr>
          <a:xfrm>
            <a:off x="2008274" y="3818623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Grain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2F4021-AA77-4D51-997A-019BA09694CA}"/>
              </a:ext>
            </a:extLst>
          </p:cNvPr>
          <p:cNvSpPr txBox="1"/>
          <p:nvPr/>
        </p:nvSpPr>
        <p:spPr>
          <a:xfrm>
            <a:off x="5853756" y="3818623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Montserrat" panose="00000500000000000000" pitchFamily="2" charset="0"/>
              </a:rPr>
              <a:t>Cuts &amp; Splinters</a:t>
            </a:r>
          </a:p>
        </p:txBody>
      </p:sp>
    </p:spTree>
    <p:extLst>
      <p:ext uri="{BB962C8B-B14F-4D97-AF65-F5344CB8AC3E}">
        <p14:creationId xmlns:p14="http://schemas.microsoft.com/office/powerpoint/2010/main" val="11447631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270</Words>
  <Application>Microsoft Office PowerPoint</Application>
  <PresentationFormat>On-screen Show (16:9)</PresentationFormat>
  <Paragraphs>91</Paragraphs>
  <Slides>27</Slides>
  <Notes>20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Montserrat</vt:lpstr>
      <vt:lpstr>Montserrat ExtraBold</vt:lpstr>
      <vt:lpstr>Arial</vt:lpstr>
      <vt:lpstr>Simple Dark</vt:lpstr>
      <vt:lpstr>Material-based Fracturing Framework for Destruction</vt:lpstr>
      <vt:lpstr>Motivations</vt:lpstr>
      <vt:lpstr>Design Objectives</vt:lpstr>
      <vt:lpstr>What have we done (so far)?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Concrete  Fracture</vt:lpstr>
      <vt:lpstr>Concrete  Fracture</vt:lpstr>
      <vt:lpstr>Glass  Fracture</vt:lpstr>
      <vt:lpstr>Glass  Fracture</vt:lpstr>
      <vt:lpstr>Wood  Fracture</vt:lpstr>
      <vt:lpstr>Wood  Fracture</vt:lpstr>
      <vt:lpstr>Meet the RBD Family</vt:lpstr>
      <vt:lpstr>Polymorphism</vt:lpstr>
      <vt:lpstr>Auto-Constraint Workflow</vt:lpstr>
      <vt:lpstr>House Fracturing</vt:lpstr>
      <vt:lpstr>PowerPoint Presentation</vt:lpstr>
      <vt:lpstr>PowerPoint Presentation</vt:lpstr>
      <vt:lpstr>PowerPoint Presentation</vt:lpstr>
      <vt:lpstr>PowerPoint Presentation</vt:lpstr>
      <vt:lpstr>Everything Compilable</vt:lpstr>
      <vt:lpstr>Attribute  Painting</vt:lpstr>
      <vt:lpstr>This is just the beginning…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Material-based Fracturing Framework for Destruction</dc:title>
  <dc:creator>Wayne Wu</dc:creator>
  <cp:lastModifiedBy>Tzu-Wen Wu</cp:lastModifiedBy>
  <cp:revision>19</cp:revision>
  <dcterms:modified xsi:type="dcterms:W3CDTF">2018-09-26T04:31:26Z</dcterms:modified>
</cp:coreProperties>
</file>